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48" r:id="rId1"/>
  </p:sldMasterIdLst>
  <p:notesMasterIdLst>
    <p:notesMasterId r:id="rId8"/>
  </p:notesMasterIdLst>
  <p:handoutMasterIdLst>
    <p:handoutMasterId r:id="rId9"/>
  </p:handoutMasterIdLst>
  <p:sldIdLst>
    <p:sldId id="431" r:id="rId2"/>
    <p:sldId id="450" r:id="rId3"/>
    <p:sldId id="464" r:id="rId4"/>
    <p:sldId id="465" r:id="rId5"/>
    <p:sldId id="466" r:id="rId6"/>
    <p:sldId id="462" r:id="rId7"/>
  </p:sldIdLst>
  <p:sldSz cx="9144000" cy="5143500" type="screen16x9"/>
  <p:notesSz cx="6808788" cy="99298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ринцесса" initials="П" lastIdx="1" clrIdx="0"/>
  <p:cmAuthor id="2" name="Князев Максим Александрович" initials="КМА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191F"/>
    <a:srgbClr val="0072CE"/>
    <a:srgbClr val="1F497D"/>
    <a:srgbClr val="0066B3"/>
    <a:srgbClr val="D5D7D8"/>
    <a:srgbClr val="B9CDE5"/>
    <a:srgbClr val="D71920"/>
    <a:srgbClr val="F15A22"/>
    <a:srgbClr val="87898B"/>
    <a:srgbClr val="BD4E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8" autoAdjust="0"/>
    <p:restoredTop sz="93593" autoAdjust="0"/>
  </p:normalViewPr>
  <p:slideViewPr>
    <p:cSldViewPr>
      <p:cViewPr>
        <p:scale>
          <a:sx n="130" d="100"/>
          <a:sy n="130" d="100"/>
        </p:scale>
        <p:origin x="-1404" y="-348"/>
      </p:cViewPr>
      <p:guideLst>
        <p:guide orient="horz" pos="2160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444" y="-114"/>
      </p:cViewPr>
      <p:guideLst>
        <p:guide orient="horz" pos="3128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690" cy="498407"/>
          </a:xfrm>
          <a:prstGeom prst="rect">
            <a:avLst/>
          </a:prstGeom>
        </p:spPr>
        <p:txBody>
          <a:bodyPr vert="horz" lIns="91487" tIns="45745" rIns="91487" bIns="4574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490" y="0"/>
            <a:ext cx="2950690" cy="498407"/>
          </a:xfrm>
          <a:prstGeom prst="rect">
            <a:avLst/>
          </a:prstGeom>
        </p:spPr>
        <p:txBody>
          <a:bodyPr vert="horz" lIns="91487" tIns="45745" rIns="91487" bIns="4574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DCCCD2-7DBE-4F93-A69E-9071A56137D0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1406"/>
            <a:ext cx="2950690" cy="498407"/>
          </a:xfrm>
          <a:prstGeom prst="rect">
            <a:avLst/>
          </a:prstGeom>
        </p:spPr>
        <p:txBody>
          <a:bodyPr vert="horz" lIns="91487" tIns="45745" rIns="91487" bIns="4574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490" y="9431406"/>
            <a:ext cx="2950690" cy="498407"/>
          </a:xfrm>
          <a:prstGeom prst="rect">
            <a:avLst/>
          </a:prstGeom>
        </p:spPr>
        <p:txBody>
          <a:bodyPr vert="horz" wrap="square" lIns="91487" tIns="45745" rIns="91487" bIns="4574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A76478F-4B32-4666-9E2F-F89069D903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1995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6"/>
            <a:ext cx="2950690" cy="496811"/>
          </a:xfrm>
          <a:prstGeom prst="rect">
            <a:avLst/>
          </a:prstGeom>
        </p:spPr>
        <p:txBody>
          <a:bodyPr vert="horz" lIns="91487" tIns="45745" rIns="91487" bIns="4574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490" y="6"/>
            <a:ext cx="2950690" cy="496811"/>
          </a:xfrm>
          <a:prstGeom prst="rect">
            <a:avLst/>
          </a:prstGeom>
        </p:spPr>
        <p:txBody>
          <a:bodyPr vert="horz" lIns="91487" tIns="45745" rIns="91487" bIns="4574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037AE8-404F-4AE8-83AC-42767B27D478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" y="744538"/>
            <a:ext cx="661828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87" tIns="45745" rIns="91487" bIns="45745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1" y="4717305"/>
            <a:ext cx="5447673" cy="4468096"/>
          </a:xfrm>
          <a:prstGeom prst="rect">
            <a:avLst/>
          </a:prstGeom>
        </p:spPr>
        <p:txBody>
          <a:bodyPr vert="horz" lIns="91487" tIns="45745" rIns="91487" bIns="45745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406"/>
            <a:ext cx="2950690" cy="496811"/>
          </a:xfrm>
          <a:prstGeom prst="rect">
            <a:avLst/>
          </a:prstGeom>
        </p:spPr>
        <p:txBody>
          <a:bodyPr vert="horz" lIns="91487" tIns="45745" rIns="91487" bIns="4574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490" y="9431406"/>
            <a:ext cx="2950690" cy="496811"/>
          </a:xfrm>
          <a:prstGeom prst="rect">
            <a:avLst/>
          </a:prstGeom>
        </p:spPr>
        <p:txBody>
          <a:bodyPr vert="horz" wrap="square" lIns="91487" tIns="45745" rIns="91487" bIns="4574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DC1CD24-44FE-4E3F-AE60-C20011F8692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48348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2004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14750"/>
            <a:ext cx="64008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D01C0-9080-423B-9CED-1E5ACEF8CFF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35AABA-D570-4B92-80C0-6D52A6E6DEC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" y="0"/>
            <a:ext cx="9142643" cy="514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4" y="1205157"/>
            <a:ext cx="7320689" cy="3621940"/>
          </a:xfrm>
        </p:spPr>
        <p:txBody>
          <a:bodyPr/>
          <a:lstStyle>
            <a:lvl1pPr marL="302285" indent="0">
              <a:buFontTx/>
              <a:buNone/>
              <a:defRPr b="1">
                <a:latin typeface="+mj-lt"/>
              </a:defRPr>
            </a:lvl1pPr>
            <a:lvl2pPr marL="302285" indent="0">
              <a:defRPr>
                <a:latin typeface="+mj-lt"/>
              </a:defRPr>
            </a:lvl2pPr>
            <a:lvl3pPr marL="522727" indent="-216483">
              <a:defRPr>
                <a:latin typeface="+mj-lt"/>
              </a:defRPr>
            </a:lvl3pPr>
            <a:lvl4pPr marL="0" indent="299644">
              <a:defRPr>
                <a:latin typeface="+mj-lt"/>
              </a:defRPr>
            </a:lvl4pPr>
            <a:lvl5pPr marL="119329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36" y="375802"/>
            <a:ext cx="7337901" cy="829352"/>
          </a:xfrm>
        </p:spPr>
        <p:txBody>
          <a:bodyPr/>
          <a:lstStyle>
            <a:lvl1pPr marL="0" marR="0" indent="0" defTabSz="867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500"/>
            </a:lvl1pPr>
          </a:lstStyle>
          <a:p>
            <a:pPr lvl="0"/>
            <a:r>
              <a:rPr lang="ru-RU" noProof="0" dirty="0"/>
              <a:t>Образец заголовка</a:t>
            </a:r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9DDB0-E892-4469-92D9-A0A770162E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0326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" y="3"/>
            <a:ext cx="9142413" cy="5142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A85FA2F3-0DA9-4119-AF36-A814ED4EB6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1939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081"/>
            <a:ext cx="9142642" cy="5142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9"/>
          <p:cNvSpPr txBox="1">
            <a:spLocks noChangeArrowheads="1"/>
          </p:cNvSpPr>
          <p:nvPr userDrawn="1"/>
        </p:nvSpPr>
        <p:spPr bwMode="auto">
          <a:xfrm>
            <a:off x="5926767" y="3845478"/>
            <a:ext cx="923088" cy="282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52" tIns="46827" rIns="93652" bIns="46827"/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6916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mtClean="0">
              <a:solidFill>
                <a:srgbClr val="0066B3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1DFD8-5254-454C-91AB-7EE7BA4CB2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46671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081"/>
            <a:ext cx="9142642" cy="5142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9"/>
          <p:cNvSpPr txBox="1">
            <a:spLocks noChangeArrowheads="1"/>
          </p:cNvSpPr>
          <p:nvPr userDrawn="1"/>
        </p:nvSpPr>
        <p:spPr bwMode="auto">
          <a:xfrm>
            <a:off x="5926767" y="3845478"/>
            <a:ext cx="923088" cy="282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52" tIns="46827" rIns="93652" bIns="46827"/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6916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mtClean="0">
              <a:solidFill>
                <a:srgbClr val="0066B3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1DFD8-5254-454C-91AB-7EE7BA4CB2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8923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358" y="1081"/>
            <a:ext cx="9142642" cy="514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9"/>
          <p:cNvSpPr txBox="1">
            <a:spLocks noChangeArrowheads="1"/>
          </p:cNvSpPr>
          <p:nvPr userDrawn="1"/>
        </p:nvSpPr>
        <p:spPr bwMode="auto">
          <a:xfrm>
            <a:off x="5926767" y="3845478"/>
            <a:ext cx="923088" cy="282930"/>
          </a:xfrm>
          <a:prstGeom prst="rect">
            <a:avLst/>
          </a:prstGeom>
          <a:noFill/>
          <a:ln>
            <a:noFill/>
          </a:ln>
          <a:extLst/>
        </p:spPr>
        <p:txBody>
          <a:bodyPr lIns="93652" tIns="46827" rIns="93652" bIns="46827"/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6916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mtClean="0">
              <a:solidFill>
                <a:srgbClr val="0066B3"/>
              </a:solidFill>
              <a:latin typeface="Calibri" pitchFamily="34" charset="0"/>
            </a:endParaRPr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93EB7-25E6-4A6A-8B5A-C7FEDA77BB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018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358" y="1081"/>
            <a:ext cx="9142642" cy="514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9"/>
          <p:cNvSpPr txBox="1">
            <a:spLocks noChangeArrowheads="1"/>
          </p:cNvSpPr>
          <p:nvPr userDrawn="1"/>
        </p:nvSpPr>
        <p:spPr bwMode="auto">
          <a:xfrm>
            <a:off x="5926767" y="3845478"/>
            <a:ext cx="923088" cy="282930"/>
          </a:xfrm>
          <a:prstGeom prst="rect">
            <a:avLst/>
          </a:prstGeom>
          <a:noFill/>
          <a:ln>
            <a:noFill/>
          </a:ln>
          <a:extLst/>
        </p:spPr>
        <p:txBody>
          <a:bodyPr lIns="93652" tIns="46827" rIns="93652" bIns="46827"/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6916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mtClean="0">
              <a:solidFill>
                <a:srgbClr val="0066B3"/>
              </a:solidFill>
              <a:latin typeface="Calibri" pitchFamily="34" charset="0"/>
            </a:endParaRPr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93EB7-25E6-4A6A-8B5A-C7FEDA77BB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56262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358" y="1081"/>
            <a:ext cx="9142642" cy="514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9"/>
          <p:cNvSpPr txBox="1">
            <a:spLocks noChangeArrowheads="1"/>
          </p:cNvSpPr>
          <p:nvPr userDrawn="1"/>
        </p:nvSpPr>
        <p:spPr bwMode="auto">
          <a:xfrm>
            <a:off x="5926767" y="3845478"/>
            <a:ext cx="923088" cy="282930"/>
          </a:xfrm>
          <a:prstGeom prst="rect">
            <a:avLst/>
          </a:prstGeom>
          <a:noFill/>
          <a:ln>
            <a:noFill/>
          </a:ln>
          <a:extLst/>
        </p:spPr>
        <p:txBody>
          <a:bodyPr lIns="93652" tIns="46827" rIns="93652" bIns="46827"/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6916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mtClean="0">
              <a:solidFill>
                <a:srgbClr val="0066B3"/>
              </a:solidFill>
              <a:latin typeface="Calibri" pitchFamily="34" charset="0"/>
            </a:endParaRPr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93EB7-25E6-4A6A-8B5A-C7FEDA77BB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0718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" y="0"/>
            <a:ext cx="9142643" cy="514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51" y="1205157"/>
            <a:ext cx="7320689" cy="3621940"/>
          </a:xfrm>
        </p:spPr>
        <p:txBody>
          <a:bodyPr/>
          <a:lstStyle>
            <a:lvl1pPr marL="318305" indent="0">
              <a:buFontTx/>
              <a:buNone/>
              <a:defRPr b="1">
                <a:latin typeface="+mj-lt"/>
              </a:defRPr>
            </a:lvl1pPr>
            <a:lvl2pPr marL="318305" indent="0">
              <a:defRPr>
                <a:latin typeface="+mj-lt"/>
              </a:defRPr>
            </a:lvl2pPr>
            <a:lvl3pPr marL="550432" indent="-227957">
              <a:defRPr>
                <a:latin typeface="+mj-lt"/>
              </a:defRPr>
            </a:lvl3pPr>
            <a:lvl4pPr marL="0" indent="315528">
              <a:defRPr>
                <a:latin typeface="+mj-lt"/>
              </a:defRPr>
            </a:lvl4pPr>
            <a:lvl5pPr marL="1256543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35" y="375805"/>
            <a:ext cx="7337901" cy="829352"/>
          </a:xfrm>
        </p:spPr>
        <p:txBody>
          <a:bodyPr/>
          <a:lstStyle>
            <a:lvl1pPr marL="0" marR="0" indent="0" defTabSz="91328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9DDB0-E892-4469-92D9-A0A770162E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5900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73" y="1436"/>
            <a:ext cx="9142643" cy="514171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 userDrawn="1"/>
        </p:nvSpPr>
        <p:spPr>
          <a:xfrm>
            <a:off x="5926640" y="3845313"/>
            <a:ext cx="923618" cy="282640"/>
          </a:xfrm>
          <a:prstGeom prst="rect">
            <a:avLst/>
          </a:prstGeom>
          <a:noFill/>
        </p:spPr>
        <p:txBody>
          <a:bodyPr wrap="square" lIns="83788" tIns="41892" rIns="83788" bIns="41892" rtlCol="0">
            <a:noAutofit/>
          </a:bodyPr>
          <a:lstStyle/>
          <a:p>
            <a:pPr defTabSz="955749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sz="21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" y="0"/>
            <a:ext cx="9142643" cy="514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51" y="1205157"/>
            <a:ext cx="7320689" cy="3621940"/>
          </a:xfrm>
        </p:spPr>
        <p:txBody>
          <a:bodyPr/>
          <a:lstStyle>
            <a:lvl1pPr marL="318305" indent="0">
              <a:buFontTx/>
              <a:buNone/>
              <a:defRPr b="1">
                <a:latin typeface="+mj-lt"/>
              </a:defRPr>
            </a:lvl1pPr>
            <a:lvl2pPr marL="318305" indent="0">
              <a:defRPr>
                <a:latin typeface="+mj-lt"/>
              </a:defRPr>
            </a:lvl2pPr>
            <a:lvl3pPr marL="550432" indent="-227957">
              <a:defRPr>
                <a:latin typeface="+mj-lt"/>
              </a:defRPr>
            </a:lvl3pPr>
            <a:lvl4pPr marL="0" indent="315528">
              <a:defRPr>
                <a:latin typeface="+mj-lt"/>
              </a:defRPr>
            </a:lvl4pPr>
            <a:lvl5pPr marL="1256543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35" y="375805"/>
            <a:ext cx="7337901" cy="829352"/>
          </a:xfrm>
        </p:spPr>
        <p:txBody>
          <a:bodyPr/>
          <a:lstStyle>
            <a:lvl1pPr marL="0" marR="0" indent="0" defTabSz="91328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9DDB0-E892-4469-92D9-A0A770162E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94259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" y="0"/>
            <a:ext cx="9142643" cy="514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51" y="1205157"/>
            <a:ext cx="7320689" cy="3621940"/>
          </a:xfrm>
        </p:spPr>
        <p:txBody>
          <a:bodyPr/>
          <a:lstStyle>
            <a:lvl1pPr marL="318305" indent="0">
              <a:buFontTx/>
              <a:buNone/>
              <a:defRPr b="1">
                <a:latin typeface="+mj-lt"/>
              </a:defRPr>
            </a:lvl1pPr>
            <a:lvl2pPr marL="318305" indent="0">
              <a:defRPr>
                <a:latin typeface="+mj-lt"/>
              </a:defRPr>
            </a:lvl2pPr>
            <a:lvl3pPr marL="550432" indent="-227957">
              <a:defRPr>
                <a:latin typeface="+mj-lt"/>
              </a:defRPr>
            </a:lvl3pPr>
            <a:lvl4pPr marL="0" indent="315528">
              <a:defRPr>
                <a:latin typeface="+mj-lt"/>
              </a:defRPr>
            </a:lvl4pPr>
            <a:lvl5pPr marL="1256543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35" y="375805"/>
            <a:ext cx="7337901" cy="829352"/>
          </a:xfrm>
        </p:spPr>
        <p:txBody>
          <a:bodyPr/>
          <a:lstStyle>
            <a:lvl1pPr marL="0" marR="0" indent="0" defTabSz="91328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9DDB0-E892-4469-92D9-A0A770162E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1242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" y="0"/>
            <a:ext cx="9142643" cy="5142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52" y="1205157"/>
            <a:ext cx="7320689" cy="3621940"/>
          </a:xfrm>
        </p:spPr>
        <p:txBody>
          <a:bodyPr/>
          <a:lstStyle>
            <a:lvl1pPr marL="333428" indent="0">
              <a:buFontTx/>
              <a:buNone/>
              <a:defRPr b="1">
                <a:latin typeface="+mj-lt"/>
              </a:defRPr>
            </a:lvl1pPr>
            <a:lvl2pPr marL="333428" indent="0">
              <a:defRPr>
                <a:latin typeface="+mj-lt"/>
              </a:defRPr>
            </a:lvl2pPr>
            <a:lvl3pPr marL="576581" indent="-238785">
              <a:defRPr>
                <a:latin typeface="+mj-lt"/>
              </a:defRPr>
            </a:lvl3pPr>
            <a:lvl4pPr marL="0" indent="330515">
              <a:defRPr>
                <a:latin typeface="+mj-lt"/>
              </a:defRPr>
            </a:lvl4pPr>
            <a:lvl5pPr marL="1316235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35" y="375805"/>
            <a:ext cx="7337901" cy="829352"/>
          </a:xfrm>
        </p:spPr>
        <p:txBody>
          <a:bodyPr/>
          <a:lstStyle>
            <a:lvl1pPr marL="0" marR="0" indent="0" defTabSz="95666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000"/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4C89F-6FC0-4B1F-91A0-D7CB65287B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70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" y="0"/>
            <a:ext cx="9142643" cy="514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52" y="1205157"/>
            <a:ext cx="7320689" cy="3621940"/>
          </a:xfrm>
        </p:spPr>
        <p:txBody>
          <a:bodyPr/>
          <a:lstStyle>
            <a:lvl1pPr marL="333428" indent="0">
              <a:buFontTx/>
              <a:buNone/>
              <a:defRPr b="1">
                <a:latin typeface="+mj-lt"/>
              </a:defRPr>
            </a:lvl1pPr>
            <a:lvl2pPr marL="333428" indent="0">
              <a:defRPr>
                <a:latin typeface="+mj-lt"/>
              </a:defRPr>
            </a:lvl2pPr>
            <a:lvl3pPr marL="576581" indent="-238785">
              <a:defRPr>
                <a:latin typeface="+mj-lt"/>
              </a:defRPr>
            </a:lvl3pPr>
            <a:lvl4pPr marL="0" indent="330515">
              <a:defRPr>
                <a:latin typeface="+mj-lt"/>
              </a:defRPr>
            </a:lvl4pPr>
            <a:lvl5pPr marL="1316235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35" y="375805"/>
            <a:ext cx="7337901" cy="829352"/>
          </a:xfrm>
        </p:spPr>
        <p:txBody>
          <a:bodyPr/>
          <a:lstStyle>
            <a:lvl1pPr marL="0" marR="0" indent="0" defTabSz="95666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000"/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2CDEE-C646-4167-96A6-B268DB1247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2486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" y="0"/>
            <a:ext cx="9142643" cy="514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52" y="1205157"/>
            <a:ext cx="7320689" cy="3621940"/>
          </a:xfrm>
        </p:spPr>
        <p:txBody>
          <a:bodyPr/>
          <a:lstStyle>
            <a:lvl1pPr marL="333428" indent="0">
              <a:buFontTx/>
              <a:buNone/>
              <a:defRPr b="1">
                <a:latin typeface="+mj-lt"/>
              </a:defRPr>
            </a:lvl1pPr>
            <a:lvl2pPr marL="333428" indent="0">
              <a:defRPr>
                <a:latin typeface="+mj-lt"/>
              </a:defRPr>
            </a:lvl2pPr>
            <a:lvl3pPr marL="576581" indent="-238785">
              <a:defRPr>
                <a:latin typeface="+mj-lt"/>
              </a:defRPr>
            </a:lvl3pPr>
            <a:lvl4pPr marL="0" indent="330515">
              <a:defRPr>
                <a:latin typeface="+mj-lt"/>
              </a:defRPr>
            </a:lvl4pPr>
            <a:lvl5pPr marL="1316235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35" y="375805"/>
            <a:ext cx="7337901" cy="829352"/>
          </a:xfrm>
        </p:spPr>
        <p:txBody>
          <a:bodyPr/>
          <a:lstStyle>
            <a:lvl1pPr marL="0" marR="0" indent="0" defTabSz="95666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000"/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2CDEE-C646-4167-96A6-B268DB1247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93871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" y="0"/>
            <a:ext cx="9142643" cy="514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52" y="1205157"/>
            <a:ext cx="7320689" cy="3621940"/>
          </a:xfrm>
        </p:spPr>
        <p:txBody>
          <a:bodyPr/>
          <a:lstStyle>
            <a:lvl1pPr marL="333428" indent="0">
              <a:buFontTx/>
              <a:buNone/>
              <a:defRPr b="1">
                <a:latin typeface="+mj-lt"/>
              </a:defRPr>
            </a:lvl1pPr>
            <a:lvl2pPr marL="333428" indent="0">
              <a:defRPr>
                <a:latin typeface="+mj-lt"/>
              </a:defRPr>
            </a:lvl2pPr>
            <a:lvl3pPr marL="576581" indent="-238785">
              <a:defRPr>
                <a:latin typeface="+mj-lt"/>
              </a:defRPr>
            </a:lvl3pPr>
            <a:lvl4pPr marL="0" indent="330515">
              <a:defRPr>
                <a:latin typeface="+mj-lt"/>
              </a:defRPr>
            </a:lvl4pPr>
            <a:lvl5pPr marL="1316235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35" y="375805"/>
            <a:ext cx="7337901" cy="829352"/>
          </a:xfrm>
        </p:spPr>
        <p:txBody>
          <a:bodyPr/>
          <a:lstStyle>
            <a:lvl1pPr marL="0" marR="0" indent="0" defTabSz="95666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000"/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2CDEE-C646-4167-96A6-B268DB1247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77071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" y="3"/>
            <a:ext cx="9142413" cy="514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51" y="1205160"/>
            <a:ext cx="7320689" cy="3621940"/>
          </a:xfrm>
        </p:spPr>
        <p:txBody>
          <a:bodyPr/>
          <a:lstStyle>
            <a:lvl1pPr marL="284103" indent="0">
              <a:buFontTx/>
              <a:buNone/>
              <a:defRPr b="1">
                <a:latin typeface="+mj-lt"/>
              </a:defRPr>
            </a:lvl1pPr>
            <a:lvl2pPr marL="284103" indent="0">
              <a:defRPr>
                <a:latin typeface="+mj-lt"/>
              </a:defRPr>
            </a:lvl2pPr>
            <a:lvl3pPr marL="491288" indent="-203463">
              <a:defRPr>
                <a:latin typeface="+mj-lt"/>
              </a:defRPr>
            </a:lvl3pPr>
            <a:lvl4pPr marL="0" indent="281621">
              <a:defRPr>
                <a:latin typeface="+mj-lt"/>
              </a:defRPr>
            </a:lvl4pPr>
            <a:lvl5pPr marL="1121525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34" y="375808"/>
            <a:ext cx="7337901" cy="829352"/>
          </a:xfrm>
        </p:spPr>
        <p:txBody>
          <a:bodyPr/>
          <a:lstStyle>
            <a:lvl1pPr marL="0" marR="0" indent="0" defTabSz="81514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815288">
              <a:defRPr/>
            </a:lvl1pPr>
          </a:lstStyle>
          <a:p>
            <a:pPr>
              <a:defRPr/>
            </a:pPr>
            <a:fld id="{036EA6F0-1CE7-4697-88CA-528B9C2326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72444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6" y="0"/>
            <a:ext cx="9142643" cy="514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51" y="1205154"/>
            <a:ext cx="7320689" cy="3621940"/>
          </a:xfrm>
        </p:spPr>
        <p:txBody>
          <a:bodyPr/>
          <a:lstStyle>
            <a:lvl1pPr marL="284162" indent="0">
              <a:buFontTx/>
              <a:buNone/>
              <a:defRPr b="1">
                <a:latin typeface="+mj-lt"/>
              </a:defRPr>
            </a:lvl1pPr>
            <a:lvl2pPr marL="284162" indent="0">
              <a:defRPr>
                <a:latin typeface="+mj-lt"/>
              </a:defRPr>
            </a:lvl2pPr>
            <a:lvl3pPr marL="491389" indent="-203506">
              <a:defRPr>
                <a:latin typeface="+mj-lt"/>
              </a:defRPr>
            </a:lvl3pPr>
            <a:lvl4pPr marL="0" indent="281680">
              <a:defRPr>
                <a:latin typeface="+mj-lt"/>
              </a:defRPr>
            </a:lvl4pPr>
            <a:lvl5pPr marL="112175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34" y="375802"/>
            <a:ext cx="7337901" cy="829352"/>
          </a:xfrm>
        </p:spPr>
        <p:txBody>
          <a:bodyPr/>
          <a:lstStyle>
            <a:lvl1pPr marL="0" marR="0" indent="0" defTabSz="81531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2CDEE-C646-4167-96A6-B268DB1247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9869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028701"/>
            <a:ext cx="7772400" cy="1878806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51573"/>
            <a:ext cx="7772400" cy="848915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E462F4-B4EE-4037-89B1-6A49C830709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4495800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" y="28"/>
            <a:ext cx="9142413" cy="5141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2CCF27-A392-40C3-8E0E-074AE9096F5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200150"/>
            <a:ext cx="4041648" cy="339471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196"/>
            <a:ext cx="9142412" cy="5142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4040188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200150"/>
            <a:ext cx="4041775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25D554-A1BD-47F3-A9D3-B06DD60F78F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1659636"/>
            <a:ext cx="4041648" cy="293522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1659637"/>
            <a:ext cx="4041648" cy="293489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2AB971-2989-4178-A9C2-7B61DBF5328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196"/>
            <a:ext cx="9142412" cy="5142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96F442-5F17-41E8-84E0-2BE620DEF11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00025"/>
            <a:ext cx="3008313" cy="1571625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04788"/>
            <a:ext cx="4995863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1828801"/>
            <a:ext cx="3008313" cy="2765822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6FD55-0181-4749-A81A-8D9B6AB73BB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171450"/>
            <a:ext cx="5711824" cy="671513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857250"/>
            <a:ext cx="6054724" cy="3405783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4357688"/>
            <a:ext cx="5711824" cy="40005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73C290-7EAD-4A29-B376-1813D63D877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00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8" y="4767263"/>
            <a:ext cx="2085975" cy="273844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eaLnBrk="1" hangingPunct="1">
              <a:defRPr/>
            </a:pPr>
            <a:endParaRPr lang="ru-RU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6" y="4767263"/>
            <a:ext cx="2847975" cy="273844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eaLnBrk="1" hangingPunct="1">
              <a:defRPr/>
            </a:pPr>
            <a:endParaRPr lang="ru-RU"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4767263"/>
            <a:ext cx="561975" cy="273844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eaLnBrk="1" hangingPunct="1">
              <a:defRPr/>
            </a:pPr>
            <a:fld id="{AFD28004-453A-4F60-A35A-F2EE0D2EEA68}" type="slidenum">
              <a:rPr lang="ru-RU" smtClean="0">
                <a:cs typeface="+mn-cs"/>
              </a:rPr>
              <a:pPr eaLnBrk="1" hangingPunct="1">
                <a:defRPr/>
              </a:pPr>
              <a:t>‹#›</a:t>
            </a:fld>
            <a:endParaRPr lang="ru-RU" dirty="0"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  <p:sldLayoutId id="2147484160" r:id="rId12"/>
    <p:sldLayoutId id="2147483861" r:id="rId13"/>
    <p:sldLayoutId id="2147483871" r:id="rId14"/>
    <p:sldLayoutId id="2147483872" r:id="rId15"/>
    <p:sldLayoutId id="2147483873" r:id="rId16"/>
    <p:sldLayoutId id="2147483874" r:id="rId17"/>
    <p:sldLayoutId id="2147483875" r:id="rId18"/>
    <p:sldLayoutId id="2147483878" r:id="rId19"/>
    <p:sldLayoutId id="2147483879" r:id="rId20"/>
    <p:sldLayoutId id="2147483880" r:id="rId21"/>
    <p:sldLayoutId id="2147483881" r:id="rId22"/>
    <p:sldLayoutId id="2147483882" r:id="rId23"/>
    <p:sldLayoutId id="2147483883" r:id="rId24"/>
    <p:sldLayoutId id="2147483884" r:id="rId25"/>
    <p:sldLayoutId id="2147483885" r:id="rId26"/>
    <p:sldLayoutId id="2147483886" r:id="rId27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2"/>
          <p:cNvSpPr txBox="1">
            <a:spLocks noChangeArrowheads="1"/>
          </p:cNvSpPr>
          <p:nvPr/>
        </p:nvSpPr>
        <p:spPr bwMode="auto">
          <a:xfrm>
            <a:off x="2467675" y="547852"/>
            <a:ext cx="6280790" cy="478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346" tIns="54187" rIns="108346" bIns="54187">
            <a:spAutoFit/>
          </a:bodyPr>
          <a:lstStyle>
            <a:lvl1pPr defTabSz="1027113" eaLnBrk="0" hangingPunct="0">
              <a:spcBef>
                <a:spcPct val="20000"/>
              </a:spcBef>
              <a:buFont typeface="+mj-lt"/>
              <a:defRPr sz="4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defTabSz="1027113" eaLnBrk="0" hangingPunct="0">
              <a:spcBef>
                <a:spcPct val="20000"/>
              </a:spcBef>
              <a:buFont typeface="Arial" pitchFamily="34" charset="0"/>
              <a:defRPr sz="29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defTabSz="1027113" eaLnBrk="0" hangingPunct="0">
              <a:spcBef>
                <a:spcPct val="20000"/>
              </a:spcBef>
              <a:buFont typeface="Arial" pitchFamily="34" charset="0"/>
              <a:buChar char="•"/>
              <a:defRPr sz="29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defTabSz="1027113" eaLnBrk="0" hangingPunct="0">
              <a:lnSpc>
                <a:spcPts val="2263"/>
              </a:lnSpc>
              <a:spcBef>
                <a:spcPts val="500"/>
              </a:spcBef>
              <a:buFont typeface="Arial" pitchFamily="34" charset="0"/>
              <a:defRPr sz="20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defTabSz="1027113" eaLnBrk="0" hangingPunct="0">
              <a:lnSpc>
                <a:spcPts val="2263"/>
              </a:lnSpc>
              <a:spcBef>
                <a:spcPts val="500"/>
              </a:spcBef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27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27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27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27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400" b="1" dirty="0">
                <a:solidFill>
                  <a:srgbClr val="002060"/>
                </a:solidFill>
                <a:latin typeface="Golos Text"/>
              </a:rPr>
              <a:t>УФНС России по Пензенской области</a:t>
            </a:r>
            <a:endParaRPr lang="ru-RU" altLang="ru-RU" sz="2400" b="1" dirty="0">
              <a:solidFill>
                <a:srgbClr val="002060"/>
              </a:solidFill>
              <a:latin typeface="Golos Text"/>
            </a:endParaRPr>
          </a:p>
        </p:txBody>
      </p:sp>
      <p:pic>
        <p:nvPicPr>
          <p:cNvPr id="7" name="Рисунок 6" descr="C:\Users\panova_ea\Desktop\ФНС\Новая папка\word\jpg\true-logo-F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10" y="267494"/>
            <a:ext cx="1554642" cy="1475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42"/>
          <p:cNvSpPr txBox="1">
            <a:spLocks noChangeArrowheads="1"/>
          </p:cNvSpPr>
          <p:nvPr/>
        </p:nvSpPr>
        <p:spPr bwMode="auto">
          <a:xfrm>
            <a:off x="664603" y="2355726"/>
            <a:ext cx="7657628" cy="971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346" tIns="54187" rIns="108346" bIns="54187">
            <a:spAutoFit/>
          </a:bodyPr>
          <a:lstStyle>
            <a:lvl1pPr defTabSz="1027113" eaLnBrk="0" hangingPunct="0">
              <a:spcBef>
                <a:spcPct val="20000"/>
              </a:spcBef>
              <a:buFont typeface="+mj-lt"/>
              <a:defRPr sz="46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defTabSz="1027113" eaLnBrk="0" hangingPunct="0">
              <a:spcBef>
                <a:spcPct val="20000"/>
              </a:spcBef>
              <a:buFont typeface="Arial" pitchFamily="34" charset="0"/>
              <a:defRPr sz="29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defTabSz="1027113" eaLnBrk="0" hangingPunct="0">
              <a:spcBef>
                <a:spcPct val="20000"/>
              </a:spcBef>
              <a:buFont typeface="Arial" pitchFamily="34" charset="0"/>
              <a:buChar char="•"/>
              <a:defRPr sz="29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defTabSz="1027113" eaLnBrk="0" hangingPunct="0">
              <a:lnSpc>
                <a:spcPts val="2263"/>
              </a:lnSpc>
              <a:spcBef>
                <a:spcPts val="500"/>
              </a:spcBef>
              <a:buFont typeface="Arial" pitchFamily="34" charset="0"/>
              <a:defRPr sz="20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defTabSz="1027113" eaLnBrk="0" hangingPunct="0">
              <a:lnSpc>
                <a:spcPts val="2263"/>
              </a:lnSpc>
              <a:spcBef>
                <a:spcPts val="500"/>
              </a:spcBef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27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27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27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27113" eaLnBrk="0" fontAlgn="base" hangingPunct="0">
              <a:lnSpc>
                <a:spcPts val="2263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defRPr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ctr" defTabSz="1219170"/>
            <a:r>
              <a:rPr lang="ru-RU" sz="2800" b="1" dirty="0" smtClean="0">
                <a:solidFill>
                  <a:srgbClr val="002060"/>
                </a:solidFill>
                <a:latin typeface="Golos Text"/>
              </a:rPr>
              <a:t>ОСОБЕННОСТИ РАССМОТРЕНИЯ ЖАЛОБЫ В УПРОЩЕННОМ ПОРЯДКЕ</a:t>
            </a:r>
            <a:endParaRPr lang="ru-RU" sz="2800" dirty="0">
              <a:solidFill>
                <a:srgbClr val="002060"/>
              </a:solidFill>
              <a:latin typeface="GOlos "/>
            </a:endParaRPr>
          </a:p>
        </p:txBody>
      </p:sp>
    </p:spTree>
    <p:extLst>
      <p:ext uri="{BB962C8B-B14F-4D97-AF65-F5344CB8AC3E}">
        <p14:creationId xmlns:p14="http://schemas.microsoft.com/office/powerpoint/2010/main" val="327558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A9DDB0-E892-4469-92D9-A0A770162E4A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470876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Golos Text"/>
                <a:cs typeface="+mn-cs"/>
              </a:rPr>
              <a:t>«ЛЕГКАЯ» ЖАЛОБА</a:t>
            </a:r>
            <a:endParaRPr lang="ru-RU" sz="2000" b="1" dirty="0">
              <a:solidFill>
                <a:srgbClr val="002060"/>
              </a:solidFill>
              <a:latin typeface="Golos Text"/>
              <a:cs typeface="+mn-cs"/>
            </a:endParaRPr>
          </a:p>
        </p:txBody>
      </p:sp>
      <p:sp>
        <p:nvSpPr>
          <p:cNvPr id="10" name="Объект 7"/>
          <p:cNvSpPr txBox="1">
            <a:spLocks/>
          </p:cNvSpPr>
          <p:nvPr/>
        </p:nvSpPr>
        <p:spPr>
          <a:xfrm>
            <a:off x="585729" y="905603"/>
            <a:ext cx="8234741" cy="39604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02285" indent="0" algn="l" defTabSz="914400" rtl="0" eaLnBrk="1" latinLnBrk="0" hangingPunct="1">
              <a:spcBef>
                <a:spcPct val="20000"/>
              </a:spcBef>
              <a:buFontTx/>
              <a:buNone/>
              <a:defRPr sz="24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302285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522727" indent="-216483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0" indent="299644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193296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/>
            <a:endParaRPr lang="ru-RU" sz="1200" dirty="0">
              <a:solidFill>
                <a:srgbClr val="002060"/>
              </a:solidFill>
              <a:latin typeface="Golos Text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Golos Text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9814" y="1203598"/>
            <a:ext cx="84528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Golos Text"/>
                <a:cs typeface="+mn-cs"/>
              </a:rPr>
              <a:t>Федеральным законом от 31.07.2023 №389-ФЗ глава 20 Налогового кодекса Российской Федерации дополнена статьей 140.1, устанавливающей особенности рассмотрения жалобы в упрощенном порядке (вступает в силу с 01.01.2025)</a:t>
            </a:r>
            <a:endParaRPr lang="ru-RU" sz="2000" b="1" dirty="0">
              <a:solidFill>
                <a:srgbClr val="002060"/>
              </a:solidFill>
              <a:latin typeface="Golos Text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9064" y="2547269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Golos Text"/>
                <a:cs typeface="+mn-cs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Golos Text"/>
                <a:cs typeface="+mn-cs"/>
              </a:rPr>
              <a:t>Введение данного института способствует максимально быстрому разрешению спора с минимумом процедурных и транзакционных издержек.</a:t>
            </a:r>
            <a:endParaRPr lang="ru-RU" sz="2000" b="1" dirty="0">
              <a:solidFill>
                <a:srgbClr val="002060"/>
              </a:solidFill>
              <a:latin typeface="Golos Tex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38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A9DDB0-E892-4469-92D9-A0A770162E4A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301599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Golos Text"/>
                <a:cs typeface="+mn-cs"/>
              </a:rPr>
              <a:t>Статья 140.1 НК РФ</a:t>
            </a:r>
            <a:endParaRPr lang="ru-RU" sz="2000" b="1" dirty="0">
              <a:solidFill>
                <a:srgbClr val="002060"/>
              </a:solidFill>
              <a:latin typeface="Golos Text"/>
              <a:cs typeface="+mn-cs"/>
            </a:endParaRPr>
          </a:p>
        </p:txBody>
      </p:sp>
      <p:sp>
        <p:nvSpPr>
          <p:cNvPr id="10" name="Объект 7"/>
          <p:cNvSpPr txBox="1">
            <a:spLocks/>
          </p:cNvSpPr>
          <p:nvPr/>
        </p:nvSpPr>
        <p:spPr>
          <a:xfrm>
            <a:off x="585729" y="905603"/>
            <a:ext cx="8234741" cy="39604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02285" indent="0" algn="l" defTabSz="914400" rtl="0" eaLnBrk="1" latinLnBrk="0" hangingPunct="1">
              <a:spcBef>
                <a:spcPct val="20000"/>
              </a:spcBef>
              <a:buFontTx/>
              <a:buNone/>
              <a:defRPr sz="24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302285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522727" indent="-216483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0" indent="299644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193296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/>
            <a:endParaRPr lang="ru-RU" sz="1200" dirty="0">
              <a:solidFill>
                <a:srgbClr val="002060"/>
              </a:solidFill>
              <a:latin typeface="Golos Text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Golos Text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9814" y="1203598"/>
            <a:ext cx="84528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rgbClr val="002060"/>
              </a:solidFill>
              <a:latin typeface="Golos Text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499" y="1059582"/>
            <a:ext cx="8424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002060"/>
                </a:solidFill>
                <a:latin typeface="Golos Text"/>
                <a:cs typeface="+mn-cs"/>
              </a:rPr>
              <a:t>Статья 140.1. Особенности рассмотрения жалобы в упрощенном порядке</a:t>
            </a:r>
          </a:p>
          <a:p>
            <a:endParaRPr lang="ru-RU" sz="1200" b="1" dirty="0">
              <a:solidFill>
                <a:srgbClr val="002060"/>
              </a:solidFill>
              <a:latin typeface="Golos Text"/>
              <a:cs typeface="+mn-cs"/>
            </a:endParaRPr>
          </a:p>
          <a:p>
            <a:r>
              <a:rPr lang="ru-RU" sz="1200" b="1" smtClean="0">
                <a:solidFill>
                  <a:srgbClr val="002060"/>
                </a:solidFill>
                <a:latin typeface="Golos Text"/>
                <a:cs typeface="+mn-cs"/>
              </a:rPr>
              <a:t>1</a:t>
            </a:r>
            <a:r>
              <a:rPr lang="ru-RU" sz="1200" b="1" dirty="0">
                <a:solidFill>
                  <a:srgbClr val="002060"/>
                </a:solidFill>
                <a:latin typeface="Golos Text"/>
                <a:cs typeface="+mn-cs"/>
              </a:rPr>
              <a:t>. Жалобы, направленные в электронной форме по телекоммуникационным каналам связи или через личный кабинет налогоплательщика в формате и в соответствии с порядком представления жалоб в электронной форме, утвержденными федеральным органом исполнительной власти, уполномоченным по контролю и надзору в области налогов и сборов, за исключением жалоб, поданных на решения налоговых органов, принятые в соответствии со статьями 101 и 101.4 настоящего Кодекса, могут быть рассмотрены в упрощенном порядке в случае указания на это в жалобе.</a:t>
            </a:r>
          </a:p>
          <a:p>
            <a:r>
              <a:rPr lang="ru-RU" sz="1200" b="1" dirty="0">
                <a:solidFill>
                  <a:srgbClr val="002060"/>
                </a:solidFill>
                <a:latin typeface="Golos Text"/>
                <a:cs typeface="+mn-cs"/>
              </a:rPr>
              <a:t>2. Рассмотрение жалобы в упрощенном порядке осуществляется налоговым органом, акты ненормативного характера, действия или бездействие должностных лиц которого обжалуются.</a:t>
            </a:r>
          </a:p>
          <a:p>
            <a:r>
              <a:rPr lang="ru-RU" sz="1200" b="1" dirty="0">
                <a:solidFill>
                  <a:srgbClr val="002060"/>
                </a:solidFill>
                <a:latin typeface="Golos Text"/>
                <a:cs typeface="+mn-cs"/>
              </a:rPr>
              <a:t>3. Жалоба, предусмотренная настоящей статьей, рассматривается налоговым органом в течение семи дней со дня ее получения.</a:t>
            </a:r>
          </a:p>
          <a:p>
            <a:r>
              <a:rPr lang="ru-RU" sz="1200" b="1" dirty="0">
                <a:solidFill>
                  <a:srgbClr val="002060"/>
                </a:solidFill>
                <a:latin typeface="Golos Text"/>
                <a:cs typeface="+mn-cs"/>
              </a:rPr>
              <a:t>4. По итогам рассмотрения жалобы в соответствии с настоящей статьей налоговый орган:</a:t>
            </a:r>
          </a:p>
          <a:p>
            <a:r>
              <a:rPr lang="ru-RU" sz="1200" b="1" dirty="0">
                <a:solidFill>
                  <a:srgbClr val="002060"/>
                </a:solidFill>
                <a:latin typeface="Golos Text"/>
                <a:cs typeface="+mn-cs"/>
              </a:rPr>
              <a:t>1) принимает решение, предусмотренное подпунктами 2 - 5 пункта 3 статьи 140 настоящего Кодекса;</a:t>
            </a:r>
          </a:p>
          <a:p>
            <a:r>
              <a:rPr lang="ru-RU" sz="1200" b="1" dirty="0">
                <a:solidFill>
                  <a:srgbClr val="002060"/>
                </a:solidFill>
                <a:latin typeface="Golos Text"/>
                <a:cs typeface="+mn-cs"/>
              </a:rPr>
              <a:t>2) принимает меры, предусмотренные пунктом 1 или пунктами 1 и 1.1 статьи 139 настоящего Кодекса.</a:t>
            </a:r>
          </a:p>
        </p:txBody>
      </p:sp>
    </p:spTree>
    <p:extLst>
      <p:ext uri="{BB962C8B-B14F-4D97-AF65-F5344CB8AC3E}">
        <p14:creationId xmlns:p14="http://schemas.microsoft.com/office/powerpoint/2010/main" val="140065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A9DDB0-E892-4469-92D9-A0A770162E4A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82990" y="483518"/>
            <a:ext cx="8237480" cy="422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00B0F0"/>
                </a:solidFill>
                <a:latin typeface="Golos Text"/>
                <a:cs typeface="+mn-cs"/>
              </a:rPr>
              <a:t>ПРЕДЕЛЫ РЕГУЛИРОВАНИЯ</a:t>
            </a:r>
          </a:p>
          <a:p>
            <a:pPr algn="just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Golos Text"/>
                <a:cs typeface="+mn-cs"/>
              </a:rPr>
              <a:t>Ненормативные акты, действия/бездействия, кроме решений, принятых в соответствии со статьей 101 и 101.4 НК РФ (выбор тематики для подачи жалобы)</a:t>
            </a:r>
          </a:p>
          <a:p>
            <a:pPr algn="just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2060"/>
                </a:solidFill>
                <a:latin typeface="Golos Text"/>
                <a:cs typeface="+mn-cs"/>
              </a:rPr>
              <a:t>Рассмотрение жалобы в упрощенном порядке осуществляется налоговым органом, акты ненормативного характера, действия или бездействие должностных лиц которого обжалуются.</a:t>
            </a:r>
          </a:p>
          <a:p>
            <a:pPr algn="just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 smtClean="0">
              <a:solidFill>
                <a:srgbClr val="002060"/>
              </a:solidFill>
              <a:latin typeface="Golos Text"/>
              <a:cs typeface="+mn-cs"/>
            </a:endParaRPr>
          </a:p>
          <a:p>
            <a:pPr algn="ctr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00B0F0"/>
                </a:solidFill>
                <a:latin typeface="Golos Text"/>
                <a:cs typeface="+mn-cs"/>
              </a:rPr>
              <a:t>ВОЛЕИЗЪЯВЛЕНИЕ НАЛОГОПЛАТЕЛЬЩИКА</a:t>
            </a:r>
          </a:p>
          <a:p>
            <a:pPr algn="just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Golos Text"/>
                <a:cs typeface="+mn-cs"/>
              </a:rPr>
              <a:t>Добровольный выбор налогоплательщика с указанием на данный способ рассмотрения в самой жалобе</a:t>
            </a:r>
          </a:p>
          <a:p>
            <a:pPr algn="ctr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 smtClean="0">
              <a:solidFill>
                <a:srgbClr val="002060"/>
              </a:solidFill>
              <a:latin typeface="Golos Text"/>
              <a:cs typeface="+mn-cs"/>
            </a:endParaRPr>
          </a:p>
          <a:p>
            <a:pPr algn="ctr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00B0F0"/>
                </a:solidFill>
                <a:latin typeface="Golos Text"/>
                <a:cs typeface="+mn-cs"/>
              </a:rPr>
              <a:t>ФОРМА И ФОРМАТ</a:t>
            </a:r>
          </a:p>
          <a:p>
            <a:pPr algn="just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Golos Text"/>
                <a:cs typeface="+mn-cs"/>
              </a:rPr>
              <a:t>Только в электронном виде (личный кабинет, ТКС), только по предусмотренной </a:t>
            </a:r>
            <a:r>
              <a:rPr lang="ru-RU" sz="1600" b="1" dirty="0">
                <a:solidFill>
                  <a:srgbClr val="002060"/>
                </a:solidFill>
                <a:latin typeface="Golos Text"/>
                <a:cs typeface="+mn-cs"/>
              </a:rPr>
              <a:t>форме</a:t>
            </a:r>
            <a:r>
              <a:rPr lang="ru-RU" sz="1600" b="1" dirty="0" smtClean="0">
                <a:solidFill>
                  <a:srgbClr val="002060"/>
                </a:solidFill>
                <a:latin typeface="Golos Text"/>
                <a:cs typeface="+mn-cs"/>
              </a:rPr>
              <a:t> и формату</a:t>
            </a:r>
          </a:p>
          <a:p>
            <a:pPr algn="ctr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 smtClean="0">
              <a:solidFill>
                <a:srgbClr val="002060"/>
              </a:solidFill>
              <a:latin typeface="Golos Text"/>
              <a:cs typeface="+mn-cs"/>
            </a:endParaRPr>
          </a:p>
          <a:p>
            <a:pPr algn="ctr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00B0F0"/>
                </a:solidFill>
                <a:latin typeface="Golos Text"/>
                <a:cs typeface="+mn-cs"/>
              </a:rPr>
              <a:t>СРОКИ</a:t>
            </a:r>
          </a:p>
          <a:p>
            <a:pPr algn="ctr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Golos Text"/>
                <a:cs typeface="+mn-cs"/>
              </a:rPr>
              <a:t>7 рабочих дней со дня поступления</a:t>
            </a:r>
          </a:p>
          <a:p>
            <a:pPr algn="ctr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 smtClean="0">
              <a:solidFill>
                <a:srgbClr val="002060"/>
              </a:solidFill>
              <a:latin typeface="Golos Text"/>
              <a:cs typeface="+mn-cs"/>
            </a:endParaRPr>
          </a:p>
          <a:p>
            <a:pPr algn="ctr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00B0F0"/>
                </a:solidFill>
                <a:latin typeface="Golos Text"/>
                <a:cs typeface="+mn-cs"/>
              </a:rPr>
              <a:t>РЕЗУЛЬТАТ РАССМОТРЕНИЯ ЖАЛОБЫ</a:t>
            </a:r>
          </a:p>
          <a:p>
            <a:pPr algn="ctr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Golos Text"/>
                <a:cs typeface="+mn-cs"/>
              </a:rPr>
              <a:t>удовлетворение</a:t>
            </a:r>
            <a:r>
              <a:rPr lang="ru-RU" sz="1600" b="1" dirty="0" smtClean="0">
                <a:solidFill>
                  <a:srgbClr val="002060"/>
                </a:solidFill>
                <a:latin typeface="Golos Text"/>
              </a:rPr>
              <a:t> либо перенаправление </a:t>
            </a:r>
            <a:r>
              <a:rPr lang="ru-RU" sz="1600" b="1" dirty="0">
                <a:solidFill>
                  <a:srgbClr val="002060"/>
                </a:solidFill>
                <a:latin typeface="Golos Text"/>
              </a:rPr>
              <a:t>в </a:t>
            </a:r>
            <a:r>
              <a:rPr lang="ru-RU" sz="1600" b="1" dirty="0" smtClean="0">
                <a:solidFill>
                  <a:srgbClr val="002060"/>
                </a:solidFill>
                <a:latin typeface="Golos Text"/>
              </a:rPr>
              <a:t>вышестоящий налоговый орган</a:t>
            </a:r>
            <a:endParaRPr lang="ru-RU" sz="1600" b="1" dirty="0">
              <a:solidFill>
                <a:srgbClr val="002060"/>
              </a:solidFill>
              <a:latin typeface="Golos Text"/>
              <a:cs typeface="+mn-cs"/>
            </a:endParaRPr>
          </a:p>
        </p:txBody>
      </p:sp>
      <p:sp>
        <p:nvSpPr>
          <p:cNvPr id="10" name="Объект 7"/>
          <p:cNvSpPr txBox="1">
            <a:spLocks/>
          </p:cNvSpPr>
          <p:nvPr/>
        </p:nvSpPr>
        <p:spPr>
          <a:xfrm>
            <a:off x="585729" y="905603"/>
            <a:ext cx="8234741" cy="39604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02285" indent="0" algn="l" defTabSz="914400" rtl="0" eaLnBrk="1" latinLnBrk="0" hangingPunct="1">
              <a:spcBef>
                <a:spcPct val="20000"/>
              </a:spcBef>
              <a:buFontTx/>
              <a:buNone/>
              <a:defRPr sz="24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302285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522727" indent="-216483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0" indent="299644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193296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/>
            <a:endParaRPr lang="ru-RU" sz="1200" dirty="0">
              <a:solidFill>
                <a:srgbClr val="002060"/>
              </a:solidFill>
              <a:latin typeface="Golos Text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Golos Text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2562225"/>
            <a:ext cx="19050" cy="1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042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A9DDB0-E892-4469-92D9-A0A770162E4A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01201" y="840783"/>
            <a:ext cx="8237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Golos Text"/>
                <a:cs typeface="+mn-cs"/>
              </a:rPr>
              <a:t>По </a:t>
            </a:r>
            <a:r>
              <a:rPr lang="ru-RU" b="1" dirty="0">
                <a:solidFill>
                  <a:srgbClr val="002060"/>
                </a:solidFill>
                <a:latin typeface="Golos Text"/>
                <a:cs typeface="+mn-cs"/>
              </a:rPr>
              <a:t>итогам рассмотрения жалобы (апелляционной жалобы) вышестоящий налоговый орган: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b="1" dirty="0">
                <a:solidFill>
                  <a:srgbClr val="002060"/>
                </a:solidFill>
                <a:latin typeface="Golos Text"/>
                <a:cs typeface="+mn-cs"/>
              </a:rPr>
              <a:t>отменяет акт налогового органа ненормативного характера;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b="1" dirty="0">
                <a:solidFill>
                  <a:srgbClr val="002060"/>
                </a:solidFill>
                <a:latin typeface="Golos Text"/>
                <a:cs typeface="+mn-cs"/>
              </a:rPr>
              <a:t>отменяет решение налогового органа полностью или в части;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b="1" dirty="0">
                <a:solidFill>
                  <a:srgbClr val="002060"/>
                </a:solidFill>
                <a:latin typeface="Golos Text"/>
                <a:cs typeface="+mn-cs"/>
              </a:rPr>
              <a:t>отменяет решение налогового органа полностью и принимает по делу новое решение;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b="1" dirty="0">
                <a:solidFill>
                  <a:srgbClr val="002060"/>
                </a:solidFill>
                <a:latin typeface="Golos Text"/>
                <a:cs typeface="+mn-cs"/>
              </a:rPr>
              <a:t>признает действия или бездействие должностных лиц налоговых органов незаконными и выносит решение по существу</a:t>
            </a:r>
            <a:r>
              <a:rPr lang="ru-RU" b="1" dirty="0" smtClean="0">
                <a:solidFill>
                  <a:srgbClr val="002060"/>
                </a:solidFill>
                <a:latin typeface="Golos Text"/>
                <a:cs typeface="+mn-cs"/>
              </a:rPr>
              <a:t>.</a:t>
            </a:r>
            <a:endParaRPr lang="ru-RU" b="1" dirty="0">
              <a:solidFill>
                <a:srgbClr val="002060"/>
              </a:solidFill>
              <a:latin typeface="Golos Text"/>
              <a:cs typeface="+mn-cs"/>
            </a:endParaRPr>
          </a:p>
        </p:txBody>
      </p:sp>
      <p:sp>
        <p:nvSpPr>
          <p:cNvPr id="10" name="Объект 7"/>
          <p:cNvSpPr txBox="1">
            <a:spLocks/>
          </p:cNvSpPr>
          <p:nvPr/>
        </p:nvSpPr>
        <p:spPr>
          <a:xfrm>
            <a:off x="585729" y="905603"/>
            <a:ext cx="8234741" cy="39604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02285" indent="0" algn="l" defTabSz="914400" rtl="0" eaLnBrk="1" latinLnBrk="0" hangingPunct="1">
              <a:spcBef>
                <a:spcPct val="20000"/>
              </a:spcBef>
              <a:buFontTx/>
              <a:buNone/>
              <a:defRPr sz="24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302285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522727" indent="-216483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0" indent="299644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193296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  <a:latin typeface="Golos Text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2562225"/>
            <a:ext cx="19050" cy="1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90631" y="301599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Golos Text"/>
                <a:cs typeface="+mn-cs"/>
              </a:rPr>
              <a:t>Результат рассмотрения «легкой» жалобы</a:t>
            </a:r>
            <a:endParaRPr lang="ru-RU" sz="2000" b="1" dirty="0">
              <a:solidFill>
                <a:srgbClr val="002060"/>
              </a:solidFill>
              <a:latin typeface="Golos Text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2875" y="3304834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Golos Text"/>
                <a:cs typeface="+mn-cs"/>
              </a:rPr>
              <a:t>«Легкую» жалобу нельзя оставить без удовлетворения или без рассмотрения</a:t>
            </a:r>
            <a:endParaRPr lang="ru-RU" sz="2000" b="1" dirty="0">
              <a:solidFill>
                <a:srgbClr val="002060"/>
              </a:solidFill>
              <a:latin typeface="Golos Text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2027" y="4028104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Golos Text"/>
                <a:cs typeface="+mn-cs"/>
              </a:rPr>
              <a:t>Если жалоба не подлежит удовлетворению, то она направляется в ВНО и рассматривается в обычном порядке</a:t>
            </a:r>
            <a:endParaRPr lang="ru-RU" sz="2000" b="1" dirty="0">
              <a:solidFill>
                <a:srgbClr val="002060"/>
              </a:solidFill>
              <a:latin typeface="Golos Tex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595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008A53D-296E-432F-9FF0-B3EE6C5BEC14}"/>
              </a:ext>
            </a:extLst>
          </p:cNvPr>
          <p:cNvSpPr txBox="1"/>
          <p:nvPr/>
        </p:nvSpPr>
        <p:spPr>
          <a:xfrm>
            <a:off x="1763688" y="1923126"/>
            <a:ext cx="6376826" cy="787908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lang="ru-RU" sz="3200" b="1" dirty="0">
                <a:solidFill>
                  <a:srgbClr val="002060"/>
                </a:solidFill>
                <a:latin typeface="Golos Text"/>
              </a:rPr>
              <a:t>СПАСИБО </a:t>
            </a:r>
            <a:br>
              <a:rPr lang="ru-RU" sz="3200" b="1" dirty="0">
                <a:solidFill>
                  <a:srgbClr val="002060"/>
                </a:solidFill>
                <a:latin typeface="Golos Text"/>
              </a:rPr>
            </a:br>
            <a:r>
              <a:rPr lang="ru-RU" sz="3200" b="1" dirty="0">
                <a:solidFill>
                  <a:srgbClr val="002060"/>
                </a:solidFill>
                <a:latin typeface="Golos Text"/>
              </a:rPr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01530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29763</TotalTime>
  <Words>439</Words>
  <Application>Microsoft Office PowerPoint</Application>
  <PresentationFormat>Экран (16:9)</PresentationFormat>
  <Paragraphs>42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Количество обжалованных в Суде решений об отказе в госрегистрации</dc:title>
  <dc:creator>Чекмышев Константин Николаевич</dc:creator>
  <cp:lastModifiedBy>Герасимова Ольга Александровна</cp:lastModifiedBy>
  <cp:revision>1478</cp:revision>
  <cp:lastPrinted>2024-12-19T11:46:48Z</cp:lastPrinted>
  <dcterms:created xsi:type="dcterms:W3CDTF">2014-08-19T16:23:54Z</dcterms:created>
  <dcterms:modified xsi:type="dcterms:W3CDTF">2024-12-26T14:21:10Z</dcterms:modified>
</cp:coreProperties>
</file>