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75" r:id="rId13"/>
    <p:sldId id="268" r:id="rId14"/>
    <p:sldId id="266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58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9F6512-D2DE-4ED4-B88B-24EFA47F25C2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677FD2D-07E8-4F4F-A214-C33D59D93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rcJS6Krhz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856984" cy="58326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872207"/>
          </a:xfrm>
        </p:spPr>
        <p:txBody>
          <a:bodyPr>
            <a:normAutofit/>
          </a:bodyPr>
          <a:lstStyle/>
          <a:p>
            <a:r>
              <a:rPr lang="ru-RU" sz="6200" dirty="0" smtClean="0">
                <a:solidFill>
                  <a:srgbClr val="C00000"/>
                </a:solidFill>
              </a:rPr>
              <a:t>В Н И М А Н И Е !!!</a:t>
            </a:r>
            <a:endParaRPr lang="ru-RU" sz="62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789040"/>
            <a:ext cx="8784976" cy="1656184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FFC000"/>
                </a:solidFill>
              </a:rPr>
              <a:t>Н Е Ф О Р М А Л Ь Н А Я</a:t>
            </a:r>
          </a:p>
          <a:p>
            <a:r>
              <a:rPr lang="ru-RU" sz="5000" b="1" dirty="0" smtClean="0">
                <a:solidFill>
                  <a:srgbClr val="FFC000"/>
                </a:solidFill>
              </a:rPr>
              <a:t>З А Н Я Т О С Т Ь!</a:t>
            </a:r>
            <a:endParaRPr lang="ru-RU" sz="5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advTm="8047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481328"/>
            <a:ext cx="8043890" cy="4525963"/>
          </a:xfrm>
        </p:spPr>
        <p:txBody>
          <a:bodyPr>
            <a:normAutofit/>
          </a:bodyPr>
          <a:lstStyle/>
          <a:p>
            <a:endParaRPr lang="ru-RU" sz="3200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ru-RU" sz="3000" dirty="0" smtClean="0">
                <a:latin typeface="+mj-lt"/>
              </a:rPr>
              <a:t>  6</a:t>
            </a:r>
            <a:r>
              <a:rPr lang="ru-RU" sz="3000" dirty="0" smtClean="0">
                <a:latin typeface="+mj-lt"/>
              </a:rPr>
              <a:t>) при неформальной занятости </a:t>
            </a:r>
            <a:r>
              <a:rPr lang="ru-RU" sz="3000" dirty="0" smtClean="0">
                <a:latin typeface="+mj-lt"/>
              </a:rPr>
              <a:t/>
            </a:r>
            <a:br>
              <a:rPr lang="ru-RU" sz="3000" dirty="0" smtClean="0">
                <a:latin typeface="+mj-lt"/>
              </a:rPr>
            </a:br>
            <a:r>
              <a:rPr lang="ru-RU" sz="3000" dirty="0" smtClean="0">
                <a:solidFill>
                  <a:srgbClr val="FF0000"/>
                </a:solidFill>
                <a:latin typeface="+mj-lt"/>
              </a:rPr>
              <a:t>не </a:t>
            </a:r>
            <a:r>
              <a:rPr lang="ru-RU" sz="3000" dirty="0" smtClean="0">
                <a:solidFill>
                  <a:srgbClr val="FF0000"/>
                </a:solidFill>
                <a:latin typeface="+mj-lt"/>
              </a:rPr>
              <a:t>идет </a:t>
            </a:r>
            <a:r>
              <a:rPr lang="ru-RU" sz="3000" dirty="0" smtClean="0">
                <a:latin typeface="+mj-lt"/>
              </a:rPr>
              <a:t>страховой стаж, в том числе льготный, который установлен для ряда категорий работников в целях досрочного получения трудовой пенсии по старости.</a:t>
            </a:r>
            <a:endParaRPr lang="ru-RU" sz="3000" dirty="0" smtClean="0">
              <a:latin typeface="+mj-lt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Негативные последствия для </a:t>
            </a:r>
            <a:r>
              <a:rPr lang="ru-RU" sz="3200" u="sng" dirty="0" smtClean="0"/>
              <a:t>работника</a:t>
            </a:r>
            <a:r>
              <a:rPr lang="ru-RU" sz="3200" dirty="0" smtClean="0"/>
              <a:t>:</a:t>
            </a:r>
            <a:endParaRPr lang="ru-RU" sz="3200" dirty="0"/>
          </a:p>
        </p:txBody>
      </p:sp>
    </p:spTree>
  </p:cSld>
  <p:clrMapOvr>
    <a:masterClrMapping/>
  </p:clrMapOvr>
  <p:transition advTm="12297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4462"/>
            <a:ext cx="9144000" cy="708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7015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1628800"/>
            <a:ext cx="7715304" cy="430052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+mj-lt"/>
              </a:rPr>
              <a:t>  ужесточение ответственности работодателя за уклонение от оформления или ненадлежащее оформление трудового договора либо заключение гражданско-правового договора, фактически регулирующего трудовые отношения между работником и работодателем (часть 3 статьи 5.27 КОАП РФ )</a:t>
            </a:r>
            <a:endParaRPr lang="ru-RU" sz="3200" dirty="0" smtClean="0">
              <a:latin typeface="+mj-lt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Федеральным законодательством </a:t>
            </a:r>
            <a:r>
              <a:rPr lang="ru-RU" sz="3000" dirty="0" smtClean="0"/>
              <a:t>предусмотрено </a:t>
            </a:r>
            <a:endParaRPr lang="ru-RU" sz="3000" dirty="0"/>
          </a:p>
        </p:txBody>
      </p:sp>
    </p:spTree>
  </p:cSld>
  <p:clrMapOvr>
    <a:masterClrMapping/>
  </p:clrMapOvr>
  <p:transition advTm="15391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99592" y="1268760"/>
            <a:ext cx="7992888" cy="518457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3200" dirty="0" smtClean="0"/>
              <a:t>Вам не безразлично Ваше будущее,</a:t>
            </a:r>
          </a:p>
          <a:p>
            <a:pPr marL="0" indent="0" algn="just">
              <a:spcBef>
                <a:spcPts val="0"/>
              </a:spcBef>
            </a:pPr>
            <a:r>
              <a:rPr lang="ru-RU" sz="3200" dirty="0" smtClean="0"/>
              <a:t>Вы </a:t>
            </a:r>
            <a:r>
              <a:rPr lang="ru-RU" sz="3200" dirty="0" smtClean="0"/>
              <a:t>хотите получать полный объем социальных гарантий,</a:t>
            </a:r>
          </a:p>
          <a:p>
            <a:pPr marL="0" indent="0" algn="just">
              <a:spcBef>
                <a:spcPts val="0"/>
              </a:spcBef>
            </a:pPr>
            <a:r>
              <a:rPr lang="ru-RU" sz="3200" dirty="0" smtClean="0"/>
              <a:t>Вам </a:t>
            </a:r>
            <a:r>
              <a:rPr lang="ru-RU" sz="3200" dirty="0" smtClean="0"/>
              <a:t>важен размер будущей трудовой пенсии по старости, по инвалидности</a:t>
            </a:r>
          </a:p>
          <a:p>
            <a:pPr marL="493776" lvl="2" indent="0" algn="ctr">
              <a:spcBef>
                <a:spcPts val="0"/>
              </a:spcBef>
              <a:buNone/>
            </a:pPr>
            <a:endParaRPr lang="ru-RU" sz="2900" b="1" dirty="0" smtClean="0">
              <a:solidFill>
                <a:srgbClr val="FF0000"/>
              </a:solidFill>
            </a:endParaRPr>
          </a:p>
          <a:p>
            <a:pPr marL="493776" lvl="2" indent="0" algn="ctr"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ВЫ </a:t>
            </a:r>
            <a:r>
              <a:rPr lang="ru-RU" sz="2900" b="1" dirty="0" smtClean="0">
                <a:solidFill>
                  <a:srgbClr val="FF0000"/>
                </a:solidFill>
              </a:rPr>
              <a:t>ДОЛЖНЫ ОТСТАИВАИТЬ СВОИ ЗАКОННЫЕ ПРАВА !!!</a:t>
            </a:r>
            <a:endParaRPr lang="ru-RU" sz="29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9234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elaya_muj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510" cy="6858000"/>
          </a:xfrm>
          <a:prstGeom prst="rect">
            <a:avLst/>
          </a:prstGeom>
        </p:spPr>
      </p:pic>
    </p:spTree>
  </p:cSld>
  <p:clrMapOvr>
    <a:masterClrMapping/>
  </p:clrMapOvr>
  <p:transition advTm="7609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Ваши права нарушены?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81328"/>
            <a:ext cx="8329642" cy="48766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u="sng" dirty="0" smtClean="0"/>
              <a:t>Вы можете обратиться: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 </a:t>
            </a:r>
            <a:r>
              <a:rPr lang="ru-RU" sz="3200" dirty="0" smtClean="0"/>
              <a:t>профсоюзную организацию, </a:t>
            </a:r>
            <a:r>
              <a:rPr lang="ru-RU" sz="3200" dirty="0" smtClean="0"/>
              <a:t>если таковая </a:t>
            </a:r>
            <a:r>
              <a:rPr lang="ru-RU" sz="3200" dirty="0" smtClean="0"/>
              <a:t>имеется в вашей организации, с заявлением о предоставлении интересов и защите социально-трудовых прав</a:t>
            </a:r>
            <a:r>
              <a:rPr lang="ru-RU" sz="32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 </a:t>
            </a:r>
            <a:r>
              <a:rPr lang="ru-RU" sz="3200" dirty="0" smtClean="0"/>
              <a:t>Пенсионный фонд с заявлением о предоставлении выписки из индивидуального лицевого счета;</a:t>
            </a:r>
          </a:p>
        </p:txBody>
      </p:sp>
    </p:spTree>
  </p:cSld>
  <p:clrMapOvr>
    <a:masterClrMapping/>
  </p:clrMapOvr>
  <p:transition advTm="11250"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481328"/>
            <a:ext cx="8643998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2800" b="1" u="sng" dirty="0" smtClean="0"/>
              <a:t>Вы можете обратиться:</a:t>
            </a:r>
          </a:p>
          <a:p>
            <a:endParaRPr lang="ru-RU" sz="3700" dirty="0" smtClean="0"/>
          </a:p>
          <a:p>
            <a:pPr marL="0" indent="256032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800" dirty="0" smtClean="0"/>
              <a:t>к </a:t>
            </a:r>
            <a:r>
              <a:rPr lang="ru-RU" sz="12800" dirty="0" smtClean="0"/>
              <a:t>работодателю с письменным заявлением об оформлении трудового договора с указанием реального размера заработной платы, внесении записи в трудовую книжку о приеме на работу, погашении задолженности по налогам и сборам.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Ваши права нарушены?</a:t>
            </a:r>
            <a:endParaRPr lang="ru-RU" dirty="0"/>
          </a:p>
        </p:txBody>
      </p:sp>
    </p:spTree>
  </p:cSld>
  <p:clrMapOvr>
    <a:masterClrMapping/>
  </p:clrMapOvr>
  <p:transition advTm="11563"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857364"/>
            <a:ext cx="8363272" cy="407196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/>
              <a:t>по телефону </a:t>
            </a:r>
            <a:r>
              <a:rPr lang="ru-RU" sz="3200" b="1" dirty="0" smtClean="0">
                <a:solidFill>
                  <a:srgbClr val="FF0000"/>
                </a:solidFill>
              </a:rPr>
              <a:t>«горячей линии» </a:t>
            </a:r>
            <a:r>
              <a:rPr lang="ru-RU" sz="3200" dirty="0" smtClean="0"/>
              <a:t>Главы города Заречного </a:t>
            </a:r>
            <a:r>
              <a:rPr lang="ru-RU" sz="3200" b="1" dirty="0" smtClean="0">
                <a:solidFill>
                  <a:srgbClr val="FF0000"/>
                </a:solidFill>
              </a:rPr>
              <a:t>61-20-20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 ИФНС г.Заречного Пензенской области;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 Прокуратуру </a:t>
            </a:r>
            <a:r>
              <a:rPr lang="ru-RU" sz="3200" dirty="0" smtClean="0"/>
              <a:t>г.Заречного Пензенской области</a:t>
            </a:r>
            <a:r>
              <a:rPr lang="ru-RU" sz="3200" dirty="0" smtClean="0"/>
              <a:t> 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Если работодатель не реагирует на ваши требования вы можете сообщить:</a:t>
            </a:r>
            <a:endParaRPr lang="ru-RU" sz="3000" dirty="0"/>
          </a:p>
        </p:txBody>
      </p:sp>
    </p:spTree>
  </p:cSld>
  <p:clrMapOvr>
    <a:masterClrMapping/>
  </p:clrMapOvr>
  <p:transition advTm="14516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Неформальная занятость</a:t>
            </a:r>
            <a:endParaRPr lang="ru-RU" sz="3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1571612"/>
            <a:ext cx="8606760" cy="3429024"/>
          </a:xfrm>
        </p:spPr>
        <p:txBody>
          <a:bodyPr>
            <a:normAutofit/>
          </a:bodyPr>
          <a:lstStyle/>
          <a:p>
            <a:pPr marL="0" indent="43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000" i="1" dirty="0" smtClean="0"/>
              <a:t>Э</a:t>
            </a:r>
            <a:r>
              <a:rPr lang="ru-RU" sz="3000" i="1" dirty="0" smtClean="0"/>
              <a:t>то </a:t>
            </a:r>
            <a:r>
              <a:rPr lang="ru-RU" sz="3000" i="1" dirty="0" smtClean="0"/>
              <a:t>вид трудовых отношений, основанных на устной договоренности, без заключения трудового договора.</a:t>
            </a:r>
          </a:p>
          <a:p>
            <a:pPr marL="0" indent="43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000" i="1" dirty="0" smtClean="0"/>
              <a:t>В этом случае расчёт обычно производится наличными </a:t>
            </a:r>
          </a:p>
          <a:p>
            <a:pPr marL="0" indent="4320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000" i="1" dirty="0" smtClean="0"/>
              <a:t>(</a:t>
            </a:r>
            <a:r>
              <a:rPr lang="ru-RU" sz="3000" i="1" dirty="0" smtClean="0">
                <a:solidFill>
                  <a:srgbClr val="C00000"/>
                </a:solidFill>
              </a:rPr>
              <a:t>«в конверте»</a:t>
            </a:r>
            <a:r>
              <a:rPr lang="ru-RU" sz="3000" i="1" dirty="0" smtClean="0"/>
              <a:t>).</a:t>
            </a:r>
          </a:p>
          <a:p>
            <a:endParaRPr lang="ru-RU" dirty="0"/>
          </a:p>
        </p:txBody>
      </p:sp>
      <p:pic>
        <p:nvPicPr>
          <p:cNvPr id="4" name="Рисунок 3" descr="рука_конвер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869160"/>
            <a:ext cx="2970586" cy="1602879"/>
          </a:xfrm>
          <a:prstGeom prst="rect">
            <a:avLst/>
          </a:prstGeom>
        </p:spPr>
      </p:pic>
    </p:spTree>
  </p:cSld>
  <p:clrMapOvr>
    <a:masterClrMapping/>
  </p:clrMapOvr>
  <p:transition advTm="9297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ег тр от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advTm="4922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енс удосто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4653136"/>
            <a:ext cx="2555776" cy="18002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pPr indent="432000">
              <a:spcBef>
                <a:spcPts val="1200"/>
              </a:spcBef>
            </a:pPr>
            <a:endParaRPr lang="ru-RU" sz="3200" dirty="0" smtClean="0">
              <a:latin typeface="Verdana" pitchFamily="34" charset="0"/>
              <a:cs typeface="Times New Roman" pitchFamily="18" charset="0"/>
            </a:endParaRPr>
          </a:p>
          <a:p>
            <a:pPr indent="432000">
              <a:spcBef>
                <a:spcPts val="1200"/>
              </a:spcBef>
              <a:buNone/>
            </a:pPr>
            <a:r>
              <a:rPr lang="ru-RU" sz="3200" dirty="0" smtClean="0">
                <a:latin typeface="Verdana" pitchFamily="34" charset="0"/>
                <a:cs typeface="Times New Roman" pitchFamily="18" charset="0"/>
              </a:rPr>
              <a:t>1) снижение доходов бюджетов разных уровней;</a:t>
            </a:r>
          </a:p>
          <a:p>
            <a:pPr indent="432000">
              <a:spcBef>
                <a:spcPts val="1200"/>
              </a:spcBef>
              <a:buNone/>
            </a:pPr>
            <a:r>
              <a:rPr lang="ru-RU" sz="3200" dirty="0" smtClean="0">
                <a:latin typeface="Verdana" pitchFamily="34" charset="0"/>
                <a:cs typeface="Times New Roman" pitchFamily="18" charset="0"/>
              </a:rPr>
              <a:t>2) увеличение расходов бюджета на социальные выплаты.</a:t>
            </a:r>
            <a:endParaRPr lang="ru-RU" sz="3200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Последствия неформальной занятости для экономики:</a:t>
            </a:r>
            <a:endParaRPr lang="ru-RU" dirty="0"/>
          </a:p>
        </p:txBody>
      </p:sp>
    </p:spTree>
  </p:cSld>
  <p:clrMapOvr>
    <a:masterClrMapping/>
  </p:clrMapOvr>
  <p:transition advTm="7328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4752529"/>
          </a:xfrm>
        </p:spPr>
        <p:txBody>
          <a:bodyPr>
            <a:normAutofit fontScale="25000" lnSpcReduction="20000"/>
          </a:bodyPr>
          <a:lstStyle/>
          <a:p>
            <a:pPr marL="0" indent="432000">
              <a:lnSpc>
                <a:spcPct val="120000"/>
              </a:lnSpc>
              <a:spcBef>
                <a:spcPts val="0"/>
              </a:spcBef>
            </a:pPr>
            <a:endParaRPr lang="ru-RU" sz="12800" dirty="0" smtClean="0">
              <a:latin typeface="+mj-lt"/>
            </a:endParaRPr>
          </a:p>
          <a:p>
            <a:pPr marL="0" indent="4320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800" dirty="0" smtClean="0">
                <a:latin typeface="Verdana" pitchFamily="34" charset="0"/>
              </a:rPr>
              <a:t>1) В случае возникновения конфликтных ситуаций и нарушений работодателем обещаний, например, по сумме и срокам выплаты заработной платы, доказать вину работодателя и восстановить права работника практически </a:t>
            </a:r>
            <a:r>
              <a:rPr lang="ru-RU" sz="12800" dirty="0" smtClean="0">
                <a:solidFill>
                  <a:srgbClr val="C00000"/>
                </a:solidFill>
                <a:latin typeface="Verdana" pitchFamily="34" charset="0"/>
              </a:rPr>
              <a:t>невозможно</a:t>
            </a:r>
            <a:r>
              <a:rPr lang="ru-RU" sz="12800" dirty="0" smtClean="0">
                <a:latin typeface="Verdana" pitchFamily="34" charset="0"/>
              </a:rPr>
              <a:t>.</a:t>
            </a: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sz="12000" dirty="0" smtClean="0">
              <a:latin typeface="Times New Roman" pitchFamily="18" charset="0"/>
            </a:endParaRP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sz="12000" dirty="0" smtClean="0">
              <a:latin typeface="Times New Roman" pitchFamily="18" charset="0"/>
            </a:endParaRP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sz="12000" dirty="0" smtClean="0">
              <a:latin typeface="Times New Roman" pitchFamily="18" charset="0"/>
            </a:endParaRP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sz="12000" dirty="0" smtClean="0">
              <a:latin typeface="Times New Roman" pitchFamily="18" charset="0"/>
            </a:endParaRP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sz="12000" dirty="0" smtClean="0">
              <a:latin typeface="Times New Roman" pitchFamily="18" charset="0"/>
            </a:endParaRP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sz="12000" dirty="0" smtClean="0">
              <a:latin typeface="Times New Roman" pitchFamily="18" charset="0"/>
            </a:endParaRP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sz="12000" dirty="0" smtClean="0">
              <a:latin typeface="Times New Roman" pitchFamily="18" charset="0"/>
            </a:endParaRP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sz="12000" dirty="0" smtClean="0">
              <a:latin typeface="Times New Roman" pitchFamily="18" charset="0"/>
            </a:endParaRP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Негативные последствия для </a:t>
            </a:r>
            <a:r>
              <a:rPr lang="ru-RU" sz="3600" u="sng" dirty="0" smtClean="0"/>
              <a:t>работника</a:t>
            </a:r>
            <a:r>
              <a:rPr lang="ru-RU" sz="3600" dirty="0" smtClean="0"/>
              <a:t>:</a:t>
            </a:r>
            <a:endParaRPr lang="ru-RU" sz="3600" dirty="0"/>
          </a:p>
        </p:txBody>
      </p:sp>
    </p:spTree>
  </p:cSld>
  <p:clrMapOvr>
    <a:masterClrMapping/>
  </p:clrMapOvr>
  <p:transition advTm="12234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643050"/>
            <a:ext cx="8715436" cy="457203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0" dirty="0" smtClean="0">
                <a:latin typeface="+mj-lt"/>
              </a:rPr>
              <a:t>2) работник не защищен от травматизма и профессиональных заболеваний, т.е. при наступлении страхового случая работник </a:t>
            </a:r>
            <a:r>
              <a:rPr lang="ru-RU" sz="12000" dirty="0" smtClean="0">
                <a:solidFill>
                  <a:schemeClr val="accent1"/>
                </a:solidFill>
                <a:latin typeface="+mj-lt"/>
              </a:rPr>
              <a:t>лишается</a:t>
            </a:r>
            <a:r>
              <a:rPr lang="ru-RU" sz="12000" dirty="0" smtClean="0">
                <a:latin typeface="+mj-lt"/>
              </a:rPr>
              <a:t> выплаты пособия по временной нетрудоспособности, страховой выплаты и возмещения дополнительных расходов пострадавшего на его медицинскую и социальную реабилитацию;</a:t>
            </a: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</a:pPr>
            <a:endParaRPr lang="ru-RU" sz="9600" dirty="0" smtClean="0">
              <a:latin typeface="Times New Roman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/>
            <a:r>
              <a:rPr lang="ru-RU" sz="3800" dirty="0" smtClean="0"/>
              <a:t>Негативные последствия для </a:t>
            </a:r>
            <a:r>
              <a:rPr lang="ru-RU" sz="3800" u="sng" dirty="0" smtClean="0"/>
              <a:t>работника</a:t>
            </a:r>
            <a:r>
              <a:rPr lang="ru-RU" sz="3800" dirty="0" smtClean="0"/>
              <a:t>:</a:t>
            </a:r>
            <a:endParaRPr lang="ru-RU" sz="3800" dirty="0"/>
          </a:p>
        </p:txBody>
      </p:sp>
    </p:spTree>
  </p:cSld>
  <p:clrMapOvr>
    <a:masterClrMapping/>
  </p:clrMapOvr>
  <p:transition advTm="12922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000" dirty="0" smtClean="0">
                <a:latin typeface="+mj-lt"/>
              </a:rPr>
              <a:t>3) работник лишает себя возможности получать: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sz="3000" dirty="0" smtClean="0">
                <a:latin typeface="+mj-lt"/>
              </a:rPr>
              <a:t>- оплачиваемые больничные листы, 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sz="3000" dirty="0" smtClean="0">
                <a:latin typeface="+mj-lt"/>
              </a:rPr>
              <a:t>-оформление отпуска по беременности и родам, отпуск по уходу за ребенком до достижения им возраста 3х лет, 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sz="3000" dirty="0" smtClean="0">
                <a:latin typeface="+mj-lt"/>
              </a:rPr>
              <a:t>- пособие по безработице и выходное пособие при увольнении по сокращению штата;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Негативные последствия для </a:t>
            </a:r>
            <a:r>
              <a:rPr lang="ru-RU" sz="3600" u="sng" dirty="0" smtClean="0"/>
              <a:t>работника</a:t>
            </a:r>
            <a:r>
              <a:rPr lang="ru-RU" sz="3600" dirty="0" smtClean="0"/>
              <a:t>:</a:t>
            </a:r>
            <a:endParaRPr lang="ru-RU" sz="3600" dirty="0"/>
          </a:p>
        </p:txBody>
      </p:sp>
    </p:spTree>
  </p:cSld>
  <p:clrMapOvr>
    <a:masterClrMapping/>
  </p:clrMapOvr>
  <p:transition advTm="15109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371477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000" dirty="0" smtClean="0">
                <a:latin typeface="+mj-lt"/>
              </a:rPr>
              <a:t>4) работник не сможет получить социальный или имущественный налоговый вычет по НДФЛ за покупку жилья, за обучение и лечение, взять кредит в банке на выгодных условиях и в интересующем размере;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58204" cy="91159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Негативные последствия для </a:t>
            </a:r>
            <a:r>
              <a:rPr lang="ru-RU" sz="3200" u="sng" dirty="0" smtClean="0"/>
              <a:t>работника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ransition advTm="12422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714488"/>
            <a:ext cx="8712968" cy="3874182"/>
          </a:xfrm>
        </p:spPr>
        <p:txBody>
          <a:bodyPr>
            <a:noAutofit/>
          </a:bodyPr>
          <a:lstStyle/>
          <a:p>
            <a:endParaRPr lang="ru-RU" sz="3200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ru-RU" sz="3000" dirty="0" smtClean="0">
                <a:latin typeface="+mj-lt"/>
              </a:rPr>
              <a:t>	5</a:t>
            </a:r>
            <a:r>
              <a:rPr lang="ru-RU" sz="3000" dirty="0" smtClean="0">
                <a:latin typeface="+mj-lt"/>
              </a:rPr>
              <a:t>) при неформальной занятости работодатель не перечисляет страховые взносы в Пенсионный фонд, что в будущем приведет к назначению низких размеров пенсии и </a:t>
            </a:r>
            <a:r>
              <a:rPr lang="ru-RU" sz="3000" dirty="0" err="1" smtClean="0">
                <a:latin typeface="+mj-lt"/>
              </a:rPr>
              <a:t>малообеспеченности</a:t>
            </a:r>
            <a:r>
              <a:rPr lang="ru-RU" sz="3000" dirty="0" smtClean="0">
                <a:latin typeface="+mj-lt"/>
              </a:rPr>
              <a:t> работника в пожилом возрасте;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Негативные последствия для </a:t>
            </a:r>
            <a:r>
              <a:rPr lang="ru-RU" sz="3200" u="sng" dirty="0" smtClean="0"/>
              <a:t>работника</a:t>
            </a:r>
            <a:r>
              <a:rPr lang="ru-RU" sz="3200" dirty="0" smtClean="0"/>
              <a:t>:</a:t>
            </a:r>
            <a:endParaRPr lang="ru-RU" sz="3200" dirty="0"/>
          </a:p>
        </p:txBody>
      </p:sp>
    </p:spTree>
  </p:cSld>
  <p:clrMapOvr>
    <a:masterClrMapping/>
  </p:clrMapOvr>
  <p:transition advTm="12672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7">
      <a:dk1>
        <a:sysClr val="windowText" lastClr="000000"/>
      </a:dk1>
      <a:lt1>
        <a:sysClr val="window" lastClr="FFFFFF"/>
      </a:lt1>
      <a:dk2>
        <a:srgbClr val="0C0C0C"/>
      </a:dk2>
      <a:lt2>
        <a:srgbClr val="DEF5FA"/>
      </a:lt2>
      <a:accent1>
        <a:srgbClr val="FF0000"/>
      </a:accent1>
      <a:accent2>
        <a:srgbClr val="1896C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868</TotalTime>
  <Words>455</Words>
  <Application>Microsoft Office PowerPoint</Application>
  <PresentationFormat>Экран (4:3)</PresentationFormat>
  <Paragraphs>56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В Н И М А Н И Е !!!</vt:lpstr>
      <vt:lpstr>Неформальная занятость</vt:lpstr>
      <vt:lpstr>Слайд 3</vt:lpstr>
      <vt:lpstr>Последствия неформальной занятости для экономики:</vt:lpstr>
      <vt:lpstr>Негативные последствия для работника:</vt:lpstr>
      <vt:lpstr>Негативные последствия для работника:</vt:lpstr>
      <vt:lpstr>Негативные последствия для работника:</vt:lpstr>
      <vt:lpstr>Негативные последствия для работника: </vt:lpstr>
      <vt:lpstr>Негативные последствия для работника:</vt:lpstr>
      <vt:lpstr>Негативные последствия для работника:</vt:lpstr>
      <vt:lpstr>Слайд 11</vt:lpstr>
      <vt:lpstr>Федеральным законодательством предусмотрено </vt:lpstr>
      <vt:lpstr>ЕСЛИ:</vt:lpstr>
      <vt:lpstr>Слайд 14</vt:lpstr>
      <vt:lpstr>Ваши права нарушены?</vt:lpstr>
      <vt:lpstr>Ваши права нарушены?</vt:lpstr>
      <vt:lpstr>Если работодатель не реагирует на ваши требования вы можете сообщить: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Н И М А Н И Е !!!</dc:title>
  <dc:creator>IVAN</dc:creator>
  <cp:lastModifiedBy>ioboimova</cp:lastModifiedBy>
  <cp:revision>93</cp:revision>
  <dcterms:created xsi:type="dcterms:W3CDTF">2016-09-20T12:49:51Z</dcterms:created>
  <dcterms:modified xsi:type="dcterms:W3CDTF">2021-04-06T09:00:52Z</dcterms:modified>
</cp:coreProperties>
</file>